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05" r:id="rId2"/>
    <p:sldId id="3206" r:id="rId3"/>
    <p:sldId id="3207" r:id="rId4"/>
    <p:sldId id="3219" r:id="rId5"/>
    <p:sldId id="3272" r:id="rId6"/>
    <p:sldId id="3324" r:id="rId7"/>
    <p:sldId id="3325" r:id="rId8"/>
    <p:sldId id="3326" r:id="rId9"/>
    <p:sldId id="3327" r:id="rId10"/>
    <p:sldId id="3328" r:id="rId11"/>
    <p:sldId id="3329" r:id="rId12"/>
    <p:sldId id="3330" r:id="rId13"/>
    <p:sldId id="3331" r:id="rId14"/>
    <p:sldId id="3332" r:id="rId15"/>
    <p:sldId id="3333" r:id="rId16"/>
    <p:sldId id="3340" r:id="rId17"/>
    <p:sldId id="3233" r:id="rId18"/>
    <p:sldId id="3334" r:id="rId19"/>
    <p:sldId id="3336" r:id="rId20"/>
    <p:sldId id="3337" r:id="rId21"/>
    <p:sldId id="3335" r:id="rId22"/>
    <p:sldId id="3339" r:id="rId23"/>
    <p:sldId id="3341" r:id="rId24"/>
    <p:sldId id="3342" r:id="rId25"/>
    <p:sldId id="3343" r:id="rId26"/>
    <p:sldId id="3344" r:id="rId27"/>
    <p:sldId id="3345" r:id="rId28"/>
    <p:sldId id="3346" r:id="rId29"/>
    <p:sldId id="3347" r:id="rId30"/>
    <p:sldId id="3348" r:id="rId31"/>
    <p:sldId id="3350" r:id="rId32"/>
    <p:sldId id="3338" r:id="rId33"/>
    <p:sldId id="3204" r:id="rId34"/>
    <p:sldId id="3323" r:id="rId3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pos="5638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orient="horz" pos="3866" userDrawn="1">
          <p15:clr>
            <a:srgbClr val="A4A3A4"/>
          </p15:clr>
        </p15:guide>
        <p15:guide id="5" pos="5955" userDrawn="1">
          <p15:clr>
            <a:srgbClr val="A4A3A4"/>
          </p15:clr>
        </p15:guide>
        <p15:guide id="6" pos="376">
          <p15:clr>
            <a:srgbClr val="A4A3A4"/>
          </p15:clr>
        </p15:guide>
        <p15:guide id="7" pos="13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C36"/>
    <a:srgbClr val="0070C0"/>
    <a:srgbClr val="FFFFFF"/>
    <a:srgbClr val="08B689"/>
    <a:srgbClr val="79B50F"/>
    <a:srgbClr val="09B0DE"/>
    <a:srgbClr val="6669D2"/>
    <a:srgbClr val="33BE9B"/>
    <a:srgbClr val="33FCC4"/>
    <a:srgbClr val="42D2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2986" autoAdjust="0"/>
  </p:normalViewPr>
  <p:slideViewPr>
    <p:cSldViewPr>
      <p:cViewPr varScale="1">
        <p:scale>
          <a:sx n="86" d="100"/>
          <a:sy n="86" d="100"/>
        </p:scale>
        <p:origin x="76" y="1992"/>
      </p:cViewPr>
      <p:guideLst>
        <p:guide orient="horz" pos="328"/>
        <p:guide pos="5638"/>
        <p:guide pos="603"/>
        <p:guide orient="horz" pos="3866"/>
        <p:guide pos="5955"/>
        <p:guide pos="376"/>
        <p:guide pos="1374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56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19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1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38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07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08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9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16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65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129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98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715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8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8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2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90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48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65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915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0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60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00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772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07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28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676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2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79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2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90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404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8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750" advTm="0">
        <p:push dir="u"/>
      </p:transition>
    </mc:Choice>
    <mc:Fallback xmlns="">
      <p:transition spd="slow" advTm="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2438016" y="2485805"/>
            <a:ext cx="5678462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数学建模竞赛实战</a:t>
            </a:r>
          </a:p>
        </p:txBody>
      </p:sp>
      <p:sp>
        <p:nvSpPr>
          <p:cNvPr id="70" name="矩形 69"/>
          <p:cNvSpPr/>
          <p:nvPr/>
        </p:nvSpPr>
        <p:spPr>
          <a:xfrm>
            <a:off x="4125119" y="4912469"/>
            <a:ext cx="2304256" cy="37701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授课老师：查永春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438016" y="4048373"/>
            <a:ext cx="6242198" cy="1300348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算法篇：图像处理</a:t>
            </a:r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endParaRPr lang="en-US" altLang="zh-CN" sz="4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222261-4E86-0943-8883-4C95AE9A9E72}"/>
              </a:ext>
            </a:extLst>
          </p:cNvPr>
          <p:cNvGrpSpPr/>
          <p:nvPr/>
        </p:nvGrpSpPr>
        <p:grpSpPr>
          <a:xfrm rot="16200000">
            <a:off x="-642015" y="2594437"/>
            <a:ext cx="3528130" cy="2443343"/>
            <a:chOff x="4540310" y="-64474"/>
            <a:chExt cx="3182548" cy="2036641"/>
          </a:xfrm>
        </p:grpSpPr>
        <p:sp>
          <p:nvSpPr>
            <p:cNvPr id="10" name="等腰三角形 10">
              <a:extLst>
                <a:ext uri="{FF2B5EF4-FFF2-40B4-BE49-F238E27FC236}">
                  <a16:creationId xmlns:a16="http://schemas.microsoft.com/office/drawing/2014/main" id="{33A7C23F-57F6-BB4E-88FC-81AAE6DAE0D6}"/>
                </a:ext>
              </a:extLst>
            </p:cNvPr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等腰三角形 7">
              <a:extLst>
                <a:ext uri="{FF2B5EF4-FFF2-40B4-BE49-F238E27FC236}">
                  <a16:creationId xmlns:a16="http://schemas.microsoft.com/office/drawing/2014/main" id="{23223162-D8A0-AD48-8C8F-4FC3094C3180}"/>
                </a:ext>
              </a:extLst>
            </p:cNvPr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C1980D8-2607-6745-9DFC-1FEE09635A38}"/>
              </a:ext>
            </a:extLst>
          </p:cNvPr>
          <p:cNvGrpSpPr/>
          <p:nvPr/>
        </p:nvGrpSpPr>
        <p:grpSpPr>
          <a:xfrm rot="16200000">
            <a:off x="-994828" y="1022086"/>
            <a:ext cx="3542320" cy="1708211"/>
            <a:chOff x="5314256" y="-36573"/>
            <a:chExt cx="4223384" cy="2036640"/>
          </a:xfrm>
        </p:grpSpPr>
        <p:sp>
          <p:nvSpPr>
            <p:cNvPr id="13" name="等腰三角形 9">
              <a:extLst>
                <a:ext uri="{FF2B5EF4-FFF2-40B4-BE49-F238E27FC236}">
                  <a16:creationId xmlns:a16="http://schemas.microsoft.com/office/drawing/2014/main" id="{6621FBA1-36E4-4A4C-A316-B73E3E0B8A7C}"/>
                </a:ext>
              </a:extLst>
            </p:cNvPr>
            <p:cNvSpPr/>
            <p:nvPr/>
          </p:nvSpPr>
          <p:spPr>
            <a:xfrm flipV="1">
              <a:off x="5314256" y="1718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等腰三角形 7">
              <a:extLst>
                <a:ext uri="{FF2B5EF4-FFF2-40B4-BE49-F238E27FC236}">
                  <a16:creationId xmlns:a16="http://schemas.microsoft.com/office/drawing/2014/main" id="{7091281C-56D6-FD40-8584-0EDF44E39EF6}"/>
                </a:ext>
              </a:extLst>
            </p:cNvPr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-1" fmla="*/ 0 w 6858002"/>
                <a:gd name="connsiteY0-2" fmla="*/ 1685924 h 1685924"/>
                <a:gd name="connsiteX1-3" fmla="*/ 814388 w 6858002"/>
                <a:gd name="connsiteY1-4" fmla="*/ 0 h 1685924"/>
                <a:gd name="connsiteX2-5" fmla="*/ 6858002 w 6858002"/>
                <a:gd name="connsiteY2-6" fmla="*/ 1685924 h 1685924"/>
                <a:gd name="connsiteX3-7" fmla="*/ 0 w 6858002"/>
                <a:gd name="connsiteY3-8" fmla="*/ 1685924 h 1685924"/>
                <a:gd name="connsiteX0-9" fmla="*/ 0 w 6858002"/>
                <a:gd name="connsiteY0-10" fmla="*/ 1700212 h 1700212"/>
                <a:gd name="connsiteX1-11" fmla="*/ 885825 w 6858002"/>
                <a:gd name="connsiteY1-12" fmla="*/ 0 h 1700212"/>
                <a:gd name="connsiteX2-13" fmla="*/ 6858002 w 6858002"/>
                <a:gd name="connsiteY2-14" fmla="*/ 1700212 h 1700212"/>
                <a:gd name="connsiteX3-15" fmla="*/ 0 w 6858002"/>
                <a:gd name="connsiteY3-16" fmla="*/ 1700212 h 1700212"/>
                <a:gd name="connsiteX0-17" fmla="*/ 0 w 6858002"/>
                <a:gd name="connsiteY0-18" fmla="*/ 2071687 h 2071687"/>
                <a:gd name="connsiteX1-19" fmla="*/ 1057275 w 6858002"/>
                <a:gd name="connsiteY1-20" fmla="*/ 0 h 2071687"/>
                <a:gd name="connsiteX2-21" fmla="*/ 6858002 w 6858002"/>
                <a:gd name="connsiteY2-22" fmla="*/ 2071687 h 2071687"/>
                <a:gd name="connsiteX3-23" fmla="*/ 0 w 6858002"/>
                <a:gd name="connsiteY3-24" fmla="*/ 2071687 h 2071687"/>
                <a:gd name="connsiteX0-25" fmla="*/ 0 w 6858002"/>
                <a:gd name="connsiteY0-26" fmla="*/ 2890837 h 2890837"/>
                <a:gd name="connsiteX1-27" fmla="*/ 1495422 w 6858002"/>
                <a:gd name="connsiteY1-28" fmla="*/ 0 h 2890837"/>
                <a:gd name="connsiteX2-29" fmla="*/ 6858002 w 6858002"/>
                <a:gd name="connsiteY2-30" fmla="*/ 2890837 h 2890837"/>
                <a:gd name="connsiteX3-31" fmla="*/ 0 w 6858002"/>
                <a:gd name="connsiteY3-32" fmla="*/ 2890837 h 2890837"/>
                <a:gd name="connsiteX0-33" fmla="*/ 2295644 w 5362580"/>
                <a:gd name="connsiteY0-34" fmla="*/ 2852737 h 2890837"/>
                <a:gd name="connsiteX1-35" fmla="*/ 0 w 5362580"/>
                <a:gd name="connsiteY1-36" fmla="*/ 0 h 2890837"/>
                <a:gd name="connsiteX2-37" fmla="*/ 5362580 w 5362580"/>
                <a:gd name="connsiteY2-38" fmla="*/ 2890837 h 2890837"/>
                <a:gd name="connsiteX3-39" fmla="*/ 2295644 w 5362580"/>
                <a:gd name="connsiteY3-40" fmla="*/ 2852737 h 2890837"/>
                <a:gd name="connsiteX0-41" fmla="*/ 1 w 3066937"/>
                <a:gd name="connsiteY0-42" fmla="*/ 1423987 h 1462087"/>
                <a:gd name="connsiteX1-43" fmla="*/ 47150 w 3066937"/>
                <a:gd name="connsiteY1-44" fmla="*/ 0 h 1462087"/>
                <a:gd name="connsiteX2-45" fmla="*/ 3066937 w 3066937"/>
                <a:gd name="connsiteY2-46" fmla="*/ 1462087 h 1462087"/>
                <a:gd name="connsiteX3-47" fmla="*/ 1 w 3066937"/>
                <a:gd name="connsiteY3-48" fmla="*/ 1423987 h 1462087"/>
                <a:gd name="connsiteX0-49" fmla="*/ 1 w 3066937"/>
                <a:gd name="connsiteY0-50" fmla="*/ 1100137 h 1138237"/>
                <a:gd name="connsiteX1-51" fmla="*/ 47151 w 3066937"/>
                <a:gd name="connsiteY1-52" fmla="*/ 0 h 1138237"/>
                <a:gd name="connsiteX2-53" fmla="*/ 3066937 w 3066937"/>
                <a:gd name="connsiteY2-54" fmla="*/ 1138237 h 1138237"/>
                <a:gd name="connsiteX3-55" fmla="*/ 1 w 3066937"/>
                <a:gd name="connsiteY3-56" fmla="*/ 1100137 h 1138237"/>
                <a:gd name="connsiteX0-57" fmla="*/ 0 w 3109533"/>
                <a:gd name="connsiteY0-58" fmla="*/ 661987 h 1138237"/>
                <a:gd name="connsiteX1-59" fmla="*/ 89747 w 3109533"/>
                <a:gd name="connsiteY1-60" fmla="*/ 0 h 1138237"/>
                <a:gd name="connsiteX2-61" fmla="*/ 3109533 w 3109533"/>
                <a:gd name="connsiteY2-62" fmla="*/ 1138237 h 1138237"/>
                <a:gd name="connsiteX3-63" fmla="*/ 0 w 3109533"/>
                <a:gd name="connsiteY3-64" fmla="*/ 661987 h 1138237"/>
                <a:gd name="connsiteX0-65" fmla="*/ 0 w 3109533"/>
                <a:gd name="connsiteY0-66" fmla="*/ 947737 h 1423987"/>
                <a:gd name="connsiteX1-67" fmla="*/ 132344 w 3109533"/>
                <a:gd name="connsiteY1-68" fmla="*/ 0 h 1423987"/>
                <a:gd name="connsiteX2-69" fmla="*/ 3109533 w 3109533"/>
                <a:gd name="connsiteY2-70" fmla="*/ 1423987 h 1423987"/>
                <a:gd name="connsiteX3-71" fmla="*/ 0 w 3109533"/>
                <a:gd name="connsiteY3-72" fmla="*/ 947737 h 1423987"/>
                <a:gd name="connsiteX0-73" fmla="*/ 0 w 3109533"/>
                <a:gd name="connsiteY0-74" fmla="*/ 966787 h 1443037"/>
                <a:gd name="connsiteX1-75" fmla="*/ 132344 w 3109533"/>
                <a:gd name="connsiteY1-76" fmla="*/ 0 h 1443037"/>
                <a:gd name="connsiteX2-77" fmla="*/ 3109533 w 3109533"/>
                <a:gd name="connsiteY2-78" fmla="*/ 1443037 h 1443037"/>
                <a:gd name="connsiteX3-79" fmla="*/ 0 w 3109533"/>
                <a:gd name="connsiteY3-80" fmla="*/ 966787 h 1443037"/>
                <a:gd name="connsiteX0-81" fmla="*/ 0 w 3109533"/>
                <a:gd name="connsiteY0-82" fmla="*/ 1042987 h 1519237"/>
                <a:gd name="connsiteX1-83" fmla="*/ 47151 w 3109533"/>
                <a:gd name="connsiteY1-84" fmla="*/ 0 h 1519237"/>
                <a:gd name="connsiteX2-85" fmla="*/ 3109533 w 3109533"/>
                <a:gd name="connsiteY2-86" fmla="*/ 1519237 h 1519237"/>
                <a:gd name="connsiteX3-87" fmla="*/ 0 w 3109533"/>
                <a:gd name="connsiteY3-88" fmla="*/ 1042987 h 15192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C06DB7B6-A1E1-D442-8B05-2B9134D23689}"/>
              </a:ext>
            </a:extLst>
          </p:cNvPr>
          <p:cNvSpPr/>
          <p:nvPr/>
        </p:nvSpPr>
        <p:spPr>
          <a:xfrm rot="16200000" flipV="1">
            <a:off x="-637423" y="4314030"/>
            <a:ext cx="3016850" cy="1826683"/>
          </a:xfrm>
          <a:prstGeom prst="triangl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等腰三角形 7">
            <a:extLst>
              <a:ext uri="{FF2B5EF4-FFF2-40B4-BE49-F238E27FC236}">
                <a16:creationId xmlns:a16="http://schemas.microsoft.com/office/drawing/2014/main" id="{97D2F4CA-2203-584F-B55B-0E6AA9D9E548}"/>
              </a:ext>
            </a:extLst>
          </p:cNvPr>
          <p:cNvSpPr/>
          <p:nvPr/>
        </p:nvSpPr>
        <p:spPr>
          <a:xfrm>
            <a:off x="-54563" y="3709258"/>
            <a:ext cx="1839448" cy="1547591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  <a:gd name="connsiteX0-33" fmla="*/ 2295644 w 5362580"/>
              <a:gd name="connsiteY0-34" fmla="*/ 2852737 h 2890837"/>
              <a:gd name="connsiteX1-35" fmla="*/ 0 w 5362580"/>
              <a:gd name="connsiteY1-36" fmla="*/ 0 h 2890837"/>
              <a:gd name="connsiteX2-37" fmla="*/ 5362580 w 5362580"/>
              <a:gd name="connsiteY2-38" fmla="*/ 2890837 h 2890837"/>
              <a:gd name="connsiteX3-39" fmla="*/ 2295644 w 5362580"/>
              <a:gd name="connsiteY3-40" fmla="*/ 2852737 h 2890837"/>
              <a:gd name="connsiteX0-41" fmla="*/ 1 w 3066937"/>
              <a:gd name="connsiteY0-42" fmla="*/ 1423987 h 1462087"/>
              <a:gd name="connsiteX1-43" fmla="*/ 47150 w 3066937"/>
              <a:gd name="connsiteY1-44" fmla="*/ 0 h 1462087"/>
              <a:gd name="connsiteX2-45" fmla="*/ 3066937 w 3066937"/>
              <a:gd name="connsiteY2-46" fmla="*/ 1462087 h 1462087"/>
              <a:gd name="connsiteX3-47" fmla="*/ 1 w 3066937"/>
              <a:gd name="connsiteY3-48" fmla="*/ 1423987 h 1462087"/>
              <a:gd name="connsiteX0-49" fmla="*/ 1 w 3066937"/>
              <a:gd name="connsiteY0-50" fmla="*/ 1100137 h 1138237"/>
              <a:gd name="connsiteX1-51" fmla="*/ 47151 w 3066937"/>
              <a:gd name="connsiteY1-52" fmla="*/ 0 h 1138237"/>
              <a:gd name="connsiteX2-53" fmla="*/ 3066937 w 3066937"/>
              <a:gd name="connsiteY2-54" fmla="*/ 1138237 h 1138237"/>
              <a:gd name="connsiteX3-55" fmla="*/ 1 w 3066937"/>
              <a:gd name="connsiteY3-56" fmla="*/ 1100137 h 1138237"/>
              <a:gd name="connsiteX0-57" fmla="*/ 0 w 3109533"/>
              <a:gd name="connsiteY0-58" fmla="*/ 661987 h 1138237"/>
              <a:gd name="connsiteX1-59" fmla="*/ 89747 w 3109533"/>
              <a:gd name="connsiteY1-60" fmla="*/ 0 h 1138237"/>
              <a:gd name="connsiteX2-61" fmla="*/ 3109533 w 3109533"/>
              <a:gd name="connsiteY2-62" fmla="*/ 1138237 h 1138237"/>
              <a:gd name="connsiteX3-63" fmla="*/ 0 w 3109533"/>
              <a:gd name="connsiteY3-64" fmla="*/ 661987 h 1138237"/>
              <a:gd name="connsiteX0-65" fmla="*/ 0 w 3109533"/>
              <a:gd name="connsiteY0-66" fmla="*/ 343072 h 819322"/>
              <a:gd name="connsiteX1-67" fmla="*/ 1083753 w 3109533"/>
              <a:gd name="connsiteY1-68" fmla="*/ 0 h 819322"/>
              <a:gd name="connsiteX2-69" fmla="*/ 3109533 w 3109533"/>
              <a:gd name="connsiteY2-70" fmla="*/ 819322 h 819322"/>
              <a:gd name="connsiteX3-71" fmla="*/ 0 w 3109533"/>
              <a:gd name="connsiteY3-72" fmla="*/ 343072 h 819322"/>
              <a:gd name="connsiteX0-73" fmla="*/ 104211 w 2025780"/>
              <a:gd name="connsiteY0-74" fmla="*/ 502530 h 819322"/>
              <a:gd name="connsiteX1-75" fmla="*/ 0 w 2025780"/>
              <a:gd name="connsiteY1-76" fmla="*/ 0 h 819322"/>
              <a:gd name="connsiteX2-77" fmla="*/ 2025780 w 2025780"/>
              <a:gd name="connsiteY2-78" fmla="*/ 819322 h 819322"/>
              <a:gd name="connsiteX3-79" fmla="*/ 104211 w 2025780"/>
              <a:gd name="connsiteY3-80" fmla="*/ 502530 h 819322"/>
              <a:gd name="connsiteX0-81" fmla="*/ 31479 w 1953048"/>
              <a:gd name="connsiteY0-82" fmla="*/ 490264 h 807056"/>
              <a:gd name="connsiteX1-83" fmla="*/ 0 w 1953048"/>
              <a:gd name="connsiteY1-84" fmla="*/ 0 h 807056"/>
              <a:gd name="connsiteX2-85" fmla="*/ 1953048 w 1953048"/>
              <a:gd name="connsiteY2-86" fmla="*/ 807056 h 807056"/>
              <a:gd name="connsiteX3-87" fmla="*/ 31479 w 1953048"/>
              <a:gd name="connsiteY3-88" fmla="*/ 490264 h 8070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53048" h="807056">
                <a:moveTo>
                  <a:pt x="31479" y="490264"/>
                </a:moveTo>
                <a:lnTo>
                  <a:pt x="0" y="0"/>
                </a:lnTo>
                <a:lnTo>
                  <a:pt x="1953048" y="807056"/>
                </a:lnTo>
                <a:lnTo>
                  <a:pt x="31479" y="490264"/>
                </a:lnTo>
                <a:close/>
              </a:path>
            </a:pathLst>
          </a:custGeom>
          <a:solidFill>
            <a:schemeClr val="bg1">
              <a:lumMod val="8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22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741641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图像相加：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I2=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('pic3-2.png');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I3=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('pic3-3.png');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(I1),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('I1-image'),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('I1')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(I2),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('I2-image'),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('I2')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(I3),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('I3-image'),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('I3')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=uint8(double(I1)+double(I2)+double(I3));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figure,image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truesize,title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-image'),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xlabel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4A7E5C-B81E-4037-B9CA-389544FB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68" y="97067"/>
            <a:ext cx="4724698" cy="30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633645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强度转换：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aI2=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(I0,[],[],0.5);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(aI2)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aI3=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(I0,[],[],2);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(aI3)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aI1=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imadjust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(I0,[0,1],[1,0]);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(aI1)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F8A4B2-2258-4B0A-B30C-881DF080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854402"/>
            <a:ext cx="12018523" cy="31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156318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统计直方图：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imhist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BA8487-DBBE-4CAE-BBDF-2F7507725F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1" t="17508" r="9379" b="4879"/>
          <a:stretch/>
        </p:blipFill>
        <p:spPr>
          <a:xfrm>
            <a:off x="6769215" y="1220757"/>
            <a:ext cx="5710468" cy="48484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B72219-B9FB-4B20-B2E1-A97DB5834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76" t="25367" r="10689" b="16385"/>
          <a:stretch/>
        </p:blipFill>
        <p:spPr>
          <a:xfrm>
            <a:off x="1748855" y="2739694"/>
            <a:ext cx="4969049" cy="33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图像放大：最近邻重采样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E8C0B9-DFBC-4EFB-8730-2A5A6349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21" y="1672109"/>
            <a:ext cx="4875357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图像放大：最近邻重采样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实现，任意大小的缩放：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nns.m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7E9D6D-DDCA-481F-AEBD-F021EA8C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83" y="1672109"/>
            <a:ext cx="7200800" cy="55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图像放大：双线性插值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AA4C17-52C5-4856-B293-DEC62F24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1888133"/>
            <a:ext cx="4771429" cy="4293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F72273-772F-432A-A0EF-B6EE41A4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16" y="1920074"/>
            <a:ext cx="4207049" cy="41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595763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图像放大：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插值函数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I0=double(I0);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I1=zeros(size(I0,1)*2,size(I0,2)*2,3);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r,c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(1:size(I0,2),1:size(I0,1));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size(I,1), size(I,1)*2);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cc=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size(I,2), size(I,2)*2);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cc,rc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size(I0,1), size(I0,1)*2);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cc=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linspace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(1, size(I0,2), size(I0,2)*2);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meshgrid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cc,rc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I1(:,:,1)=interp2(r,c,I0(:,:,1),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I1(:,:,2)=interp2(r,c,I0(:,:,2),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I1(:,:,3)=interp2(r,c,I0(:,:,3),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r_new,c_new,'spline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(uint8(I1))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size(I1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1150        1692           3</a:t>
            </a:r>
          </a:p>
        </p:txBody>
      </p:sp>
    </p:spTree>
    <p:extLst>
      <p:ext uri="{BB962C8B-B14F-4D97-AF65-F5344CB8AC3E}">
        <p14:creationId xmlns:p14="http://schemas.microsoft.com/office/powerpoint/2010/main" val="8640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图像降噪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156318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噪声类型：白噪声、椒盐噪声等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imnoise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 'gaussian', 0, 0.01);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nI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imnoise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(I0, ‘salt &amp; pepper', 0.01);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1C4728-AFF6-4981-A019-CF8F0C3A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0" y="2722567"/>
            <a:ext cx="5343698" cy="38178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A50BC1-17DA-48F5-BABB-294A8242A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23" y="2688988"/>
            <a:ext cx="5651351" cy="38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786986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非线性滤波降噪：均值滤波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:</a:t>
            </a:r>
            <a:r>
              <a:rPr lang="it-IT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</a:p>
          <a:p>
            <a:pPr defTabSz="963930">
              <a:lnSpc>
                <a:spcPct val="120000"/>
              </a:lnSpc>
            </a:pPr>
            <a:r>
              <a:rPr lang="it-IT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aI=imfilter(nI,fspecial('average',[3,3]));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612539-4123-416A-9B8C-68B3A81D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9" y="2165688"/>
            <a:ext cx="5658129" cy="38853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538F31-65AD-4E9A-B95C-130604F9E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23" y="2201085"/>
            <a:ext cx="5786661" cy="38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70088" y="2968254"/>
            <a:ext cx="11663943" cy="144016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536" y="3000524"/>
            <a:ext cx="11735519" cy="96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本次课程代码下载地址：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https://github.com/yooongchun/MatlabCourse/tree/master/Lecture14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矩形 93"/>
          <p:cNvSpPr/>
          <p:nvPr/>
        </p:nvSpPr>
        <p:spPr>
          <a:xfrm>
            <a:off x="617121" y="2920788"/>
            <a:ext cx="405001" cy="405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矩形 93"/>
          <p:cNvSpPr/>
          <p:nvPr/>
        </p:nvSpPr>
        <p:spPr>
          <a:xfrm rot="10800000">
            <a:off x="12037042" y="4120381"/>
            <a:ext cx="405001" cy="405001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4EDF4D-75FE-6845-9136-A3C2FA54AAA2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6AD4EA6-8CA9-1246-A420-A9845054AAC6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代码下载地址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E351974-C2E0-B04A-B142-DE765E9C1381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417C83F-6560-D24C-B8E3-C2144CF40CC5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DC9983D-5F76-BE4F-ABCD-DEB72B6E8292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51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786986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非线性滤波降噪：中值滤波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k2=medfilt2(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spI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,[5,5]);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EEAE15-6E21-443C-BE70-041502F6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5" y="2104156"/>
            <a:ext cx="5917406" cy="40795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61C374-FA3A-4A76-98F7-D5F96DDF4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91" y="2104157"/>
            <a:ext cx="6194077" cy="424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图像边缘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26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点检测：使用滤波算子：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13A910-A5E0-4781-AAF7-B8401E23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62" y="995468"/>
            <a:ext cx="2438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52565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添加异常点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̀&gt;&gt; I0=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('pic3.png');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I0(100:105,800:808,:)=0;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figure,imshow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(I0)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97F509-8DEE-4969-B82C-8788AE5E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304" y="1151270"/>
            <a:ext cx="6962184" cy="47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372309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检测异常点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w=[-1 -1 -1;-1 8 -1;-1 -1 -1]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-1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 8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-1  -1  -1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g=abs(imfilter(I0,w));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T=max(g(:));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g=(g&gt;=T);</a:t>
            </a:r>
          </a:p>
          <a:p>
            <a:pPr defTabSz="963930">
              <a:lnSpc>
                <a:spcPct val="120000"/>
              </a:lnSpc>
            </a:pPr>
            <a:r>
              <a:rPr lang="de-DE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imshow(uint8(g))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0BD0F5-2D67-4DCD-A572-0678ABC9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94" y="1744117"/>
            <a:ext cx="6312671" cy="43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3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直线检测算子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BDF670-341F-4414-AB91-CD42D55E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2032149"/>
            <a:ext cx="82772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直线检测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ld.m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21B328-DC50-4676-B908-913E34F7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27" y="952029"/>
            <a:ext cx="5733294" cy="572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304F91-E3D4-4C36-A678-39FCCAA0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11" y="1776090"/>
            <a:ext cx="8503493" cy="49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边缘检测：梯度算子：拉普拉斯算子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0F34DF-C901-48EC-B8AC-9C11F62A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30028"/>
            <a:ext cx="2905125" cy="1152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AF3C3B-2CE3-4AD8-B275-0DA8F6C7E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997" y="2982553"/>
            <a:ext cx="72199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边缘检测：梯度算子：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Sobel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6065F-FDFA-4551-88CC-94F941F8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87" y="1888133"/>
            <a:ext cx="6219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 txBox="1"/>
          <p:nvPr/>
        </p:nvSpPr>
        <p:spPr>
          <a:xfrm>
            <a:off x="1892871" y="808013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5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目录</a:t>
            </a:r>
            <a:endParaRPr lang="en-GB" sz="253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017962" y="1672109"/>
            <a:ext cx="1257328" cy="698118"/>
            <a:chOff x="2215144" y="927951"/>
            <a:chExt cx="1244730" cy="910317"/>
          </a:xfrm>
        </p:grpSpPr>
        <p:sp>
          <p:nvSpPr>
            <p:cNvPr id="10" name="平行四边形 9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1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01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17962" y="2627647"/>
            <a:ext cx="1257328" cy="708853"/>
            <a:chOff x="2215144" y="1952311"/>
            <a:chExt cx="1244730" cy="924318"/>
          </a:xfrm>
        </p:grpSpPr>
        <p:sp>
          <p:nvSpPr>
            <p:cNvPr id="13" name="平行四边形 12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02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17962" y="3614444"/>
            <a:ext cx="1257328" cy="698118"/>
            <a:chOff x="2215144" y="3018135"/>
            <a:chExt cx="1244730" cy="910318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7" name="文本框 11"/>
            <p:cNvSpPr txBox="1"/>
            <p:nvPr/>
          </p:nvSpPr>
          <p:spPr>
            <a:xfrm>
              <a:off x="2393075" y="3018135"/>
              <a:ext cx="1066799" cy="9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03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72991" y="1690824"/>
            <a:ext cx="5423290" cy="646324"/>
            <a:chOff x="4315150" y="953426"/>
            <a:chExt cx="3857250" cy="540057"/>
          </a:xfrm>
        </p:grpSpPr>
        <p:sp>
          <p:nvSpPr>
            <p:cNvPr id="22" name="矩形 21"/>
            <p:cNvSpPr/>
            <p:nvPr/>
          </p:nvSpPr>
          <p:spPr>
            <a:xfrm>
              <a:off x="4830202" y="99226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  <a:endParaRPr lang="en-GB" altLang="zh-CN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3" name="平行四边形 22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72991" y="2666802"/>
            <a:ext cx="5423290" cy="646324"/>
            <a:chOff x="4315150" y="1647579"/>
            <a:chExt cx="3857250" cy="540057"/>
          </a:xfrm>
        </p:grpSpPr>
        <p:sp>
          <p:nvSpPr>
            <p:cNvPr id="25" name="矩形 24"/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图像降噪</a:t>
              </a:r>
              <a:endParaRPr lang="en-GB" altLang="zh-CN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72991" y="3642780"/>
            <a:ext cx="5423290" cy="646324"/>
            <a:chOff x="4315150" y="2341731"/>
            <a:chExt cx="3857250" cy="540057"/>
          </a:xfrm>
        </p:grpSpPr>
        <p:sp>
          <p:nvSpPr>
            <p:cNvPr id="28" name="矩形 27"/>
            <p:cNvSpPr/>
            <p:nvPr/>
          </p:nvSpPr>
          <p:spPr>
            <a:xfrm>
              <a:off x="4841197" y="2390509"/>
              <a:ext cx="2827146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  <a:endParaRPr lang="en-GB" altLang="zh-CN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89FFD593-B2C0-8B4B-8A2F-636A6A779334}"/>
              </a:ext>
            </a:extLst>
          </p:cNvPr>
          <p:cNvSpPr/>
          <p:nvPr/>
        </p:nvSpPr>
        <p:spPr>
          <a:xfrm>
            <a:off x="2602978" y="939021"/>
            <a:ext cx="176010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A9B46C7-8E35-934B-B0DD-DC5622D50492}"/>
              </a:ext>
            </a:extLst>
          </p:cNvPr>
          <p:cNvSpPr/>
          <p:nvPr/>
        </p:nvSpPr>
        <p:spPr>
          <a:xfrm>
            <a:off x="2126550" y="939021"/>
            <a:ext cx="414394" cy="5258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95272" y="4562087"/>
            <a:ext cx="1257328" cy="708853"/>
            <a:chOff x="2215144" y="1952311"/>
            <a:chExt cx="1244730" cy="924318"/>
          </a:xfrm>
        </p:grpSpPr>
        <p:sp>
          <p:nvSpPr>
            <p:cNvPr id="31" name="平行四边形 30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2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5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04</a:t>
              </a:r>
              <a:endParaRPr lang="zh-CN" altLang="en-US" sz="3935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50301" y="4601242"/>
            <a:ext cx="5423290" cy="646324"/>
            <a:chOff x="4315150" y="1647579"/>
            <a:chExt cx="3857250" cy="540057"/>
          </a:xfrm>
        </p:grpSpPr>
        <p:sp>
          <p:nvSpPr>
            <p:cNvPr id="39" name="矩形 38"/>
            <p:cNvSpPr/>
            <p:nvPr/>
          </p:nvSpPr>
          <p:spPr>
            <a:xfrm>
              <a:off x="4841196" y="1699090"/>
              <a:ext cx="2827147" cy="374267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>
                  <a:solidFill>
                    <a:schemeClr val="accent4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  <a:endParaRPr lang="en-GB" altLang="zh-CN" dirty="0">
                <a:solidFill>
                  <a:schemeClr val="accent4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25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16854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Canny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12" name="Pentagon 33">
            <a:extLst>
              <a:ext uri="{FF2B5EF4-FFF2-40B4-BE49-F238E27FC236}">
                <a16:creationId xmlns:a16="http://schemas.microsoft.com/office/drawing/2014/main" id="{E4E445E8-C979-446C-9652-5A5EAF7BC850}"/>
              </a:ext>
            </a:extLst>
          </p:cNvPr>
          <p:cNvSpPr/>
          <p:nvPr/>
        </p:nvSpPr>
        <p:spPr>
          <a:xfrm>
            <a:off x="1540558" y="2032149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0BE81C9D-D28B-4F2A-A620-10AA893F4750}"/>
              </a:ext>
            </a:extLst>
          </p:cNvPr>
          <p:cNvSpPr/>
          <p:nvPr/>
        </p:nvSpPr>
        <p:spPr>
          <a:xfrm>
            <a:off x="2181225" y="1998477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2D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高斯算子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00AB58-1B6F-4389-AFBB-4DC14FFD5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7"/>
          <a:stretch/>
        </p:blipFill>
        <p:spPr>
          <a:xfrm>
            <a:off x="1676847" y="2593278"/>
            <a:ext cx="7927255" cy="404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图像边缘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16854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41765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边缘检测：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实现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edge_detect.m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29B5B-0E5D-402C-964D-F4553C64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9" y="1588415"/>
            <a:ext cx="7291384" cy="54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0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765079" y="3832566"/>
            <a:ext cx="8790576" cy="83099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60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小结</a:t>
            </a:r>
            <a:endParaRPr lang="zh-CN" altLang="en-US" sz="9600" kern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63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44">
            <a:extLst>
              <a:ext uri="{FF2B5EF4-FFF2-40B4-BE49-F238E27FC236}">
                <a16:creationId xmlns:a16="http://schemas.microsoft.com/office/drawing/2014/main" id="{FFAEADBD-77DF-471D-BDDE-D68AB8809788}"/>
              </a:ext>
            </a:extLst>
          </p:cNvPr>
          <p:cNvSpPr/>
          <p:nvPr/>
        </p:nvSpPr>
        <p:spPr>
          <a:xfrm>
            <a:off x="2324919" y="1566161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Donut 51">
            <a:extLst>
              <a:ext uri="{FF2B5EF4-FFF2-40B4-BE49-F238E27FC236}">
                <a16:creationId xmlns:a16="http://schemas.microsoft.com/office/drawing/2014/main" id="{7F10B7CE-DF2A-401B-A70D-71EF2E0596B6}"/>
              </a:ext>
            </a:extLst>
          </p:cNvPr>
          <p:cNvSpPr/>
          <p:nvPr/>
        </p:nvSpPr>
        <p:spPr>
          <a:xfrm>
            <a:off x="2324919" y="2621475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C5048B4E-6E7E-4682-9E34-32C62E6C1F18}"/>
              </a:ext>
            </a:extLst>
          </p:cNvPr>
          <p:cNvSpPr txBox="1"/>
          <p:nvPr/>
        </p:nvSpPr>
        <p:spPr>
          <a:xfrm>
            <a:off x="4615060" y="1749439"/>
            <a:ext cx="2750419" cy="41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图像基本处理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55">
            <a:extLst>
              <a:ext uri="{FF2B5EF4-FFF2-40B4-BE49-F238E27FC236}">
                <a16:creationId xmlns:a16="http://schemas.microsoft.com/office/drawing/2014/main" id="{48C51C1A-18A7-4220-8FBD-62F6C341E31E}"/>
              </a:ext>
            </a:extLst>
          </p:cNvPr>
          <p:cNvSpPr txBox="1"/>
          <p:nvPr/>
        </p:nvSpPr>
        <p:spPr>
          <a:xfrm>
            <a:off x="5175287" y="2857973"/>
            <a:ext cx="1217000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图像降噪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464D3D1E-4791-440E-9936-05DC7270C860}"/>
              </a:ext>
            </a:extLst>
          </p:cNvPr>
          <p:cNvSpPr txBox="1"/>
          <p:nvPr/>
        </p:nvSpPr>
        <p:spPr>
          <a:xfrm>
            <a:off x="5274280" y="3815318"/>
            <a:ext cx="1217000" cy="412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rPr>
              <a:t>图像边缘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45"/>
          <p:cNvSpPr>
            <a:spLocks noEditPoints="1"/>
          </p:cNvSpPr>
          <p:nvPr/>
        </p:nvSpPr>
        <p:spPr bwMode="auto">
          <a:xfrm>
            <a:off x="2468528" y="1709770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45"/>
          <p:cNvSpPr>
            <a:spLocks noEditPoints="1"/>
          </p:cNvSpPr>
          <p:nvPr/>
        </p:nvSpPr>
        <p:spPr bwMode="auto">
          <a:xfrm>
            <a:off x="2468528" y="2765084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Donut 44">
            <a:extLst>
              <a:ext uri="{FF2B5EF4-FFF2-40B4-BE49-F238E27FC236}">
                <a16:creationId xmlns:a16="http://schemas.microsoft.com/office/drawing/2014/main" id="{FFAEADBD-77DF-471D-BDDE-D68AB8809788}"/>
              </a:ext>
            </a:extLst>
          </p:cNvPr>
          <p:cNvSpPr/>
          <p:nvPr/>
        </p:nvSpPr>
        <p:spPr>
          <a:xfrm>
            <a:off x="2324919" y="3634830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200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Freeform 45"/>
          <p:cNvSpPr>
            <a:spLocks noEditPoints="1"/>
          </p:cNvSpPr>
          <p:nvPr/>
        </p:nvSpPr>
        <p:spPr bwMode="auto">
          <a:xfrm>
            <a:off x="2468528" y="377843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>
              <a:lnSpc>
                <a:spcPct val="12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63930"/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小结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5" y="2621474"/>
            <a:ext cx="5351145" cy="858659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6" y="1561984"/>
            <a:ext cx="5253360" cy="81207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006AD0DA-C77C-F84A-BE93-B0B4B6618DC3}"/>
              </a:ext>
            </a:extLst>
          </p:cNvPr>
          <p:cNvSpPr/>
          <p:nvPr/>
        </p:nvSpPr>
        <p:spPr>
          <a:xfrm>
            <a:off x="3336255" y="3630653"/>
            <a:ext cx="5351145" cy="78194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1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0"/>
          <p:cNvSpPr txBox="1"/>
          <p:nvPr/>
        </p:nvSpPr>
        <p:spPr>
          <a:xfrm>
            <a:off x="3417022" y="5559540"/>
            <a:ext cx="6024711" cy="900238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54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感谢聆听 批评指导</a:t>
            </a:r>
          </a:p>
        </p:txBody>
      </p:sp>
      <p:sp>
        <p:nvSpPr>
          <p:cNvPr id="71" name="矩形 70"/>
          <p:cNvSpPr/>
          <p:nvPr/>
        </p:nvSpPr>
        <p:spPr>
          <a:xfrm>
            <a:off x="3945101" y="6496645"/>
            <a:ext cx="4968552" cy="315463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GENERAL EDUCATION TEACHING COURSEWARE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75" y="1121936"/>
            <a:ext cx="4112444" cy="4112444"/>
          </a:xfrm>
          <a:prstGeom prst="rect">
            <a:avLst/>
          </a:prstGeom>
        </p:spPr>
      </p:pic>
      <p:pic>
        <p:nvPicPr>
          <p:cNvPr id="4" name="图片 3" descr="卡通人物&#10;&#10;描述已自动生成">
            <a:extLst>
              <a:ext uri="{FF2B5EF4-FFF2-40B4-BE49-F238E27FC236}">
                <a16:creationId xmlns:a16="http://schemas.microsoft.com/office/drawing/2014/main" id="{789E5A49-9892-4544-BCAD-5420FF1F9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7"/>
            <a:ext cx="12858750" cy="7056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3562252"/>
            <a:ext cx="12858044" cy="13716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96927" y="3400301"/>
            <a:ext cx="1231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9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/>
          <p:nvPr>
            <p:custDataLst>
              <p:tags r:id="rId3"/>
            </p:custDataLst>
          </p:nvPr>
        </p:nvSpPr>
        <p:spPr>
          <a:xfrm>
            <a:off x="3693071" y="3749467"/>
            <a:ext cx="8790576" cy="9971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7200" kern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图像基本处理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0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633645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Matlab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读取图片：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mat=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(mat)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size(mat)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ans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=</a:t>
            </a:r>
          </a:p>
          <a:p>
            <a:pPr defTabSz="963930">
              <a:lnSpc>
                <a:spcPct val="120000"/>
              </a:lnSpc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  906   947     3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B3F751-1FCF-4465-A7C1-8CA6422F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715" y="880021"/>
            <a:ext cx="5787302" cy="57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3770880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图像转换函数：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gray2ind - intensity image to index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im2bw - image to binary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im2double - image to double precision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im2uint8 - image to 8-bit unsigned integers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im2uint16 - image to 16-bit unsigned integers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ind2gray - indexed image to intensity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mat2gray - matrix to intensity image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rgb2gray - RGB image to grayscale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• rgb2ind - RGB image to indexed image</a:t>
            </a:r>
          </a:p>
        </p:txBody>
      </p:sp>
    </p:spTree>
    <p:extLst>
      <p:ext uri="{BB962C8B-B14F-4D97-AF65-F5344CB8AC3E}">
        <p14:creationId xmlns:p14="http://schemas.microsoft.com/office/powerpoint/2010/main" val="12509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2264314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]=gray2ind(gI,16);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7CFA07-3D61-4D59-BFB0-24E43292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87" y="3641194"/>
            <a:ext cx="3244974" cy="3326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736384-D74D-4AE5-ABAC-F1662070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535" y="3451399"/>
            <a:ext cx="3783587" cy="34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89498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[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]=gray2ind(gI,256);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imshow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X,map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76033D-DE1D-4BEC-B911-BB6F0266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31" y="1491239"/>
            <a:ext cx="4345561" cy="42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B74A6A5B-7265-6746-8EDC-9B3CDE187409}"/>
              </a:ext>
            </a:extLst>
          </p:cNvPr>
          <p:cNvGrpSpPr/>
          <p:nvPr/>
        </p:nvGrpSpPr>
        <p:grpSpPr>
          <a:xfrm>
            <a:off x="596727" y="472248"/>
            <a:ext cx="5409245" cy="523220"/>
            <a:chOff x="-4764" y="99435"/>
            <a:chExt cx="5409245" cy="5232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EE02059-6358-F94E-A16E-168FF82FB428}"/>
                </a:ext>
              </a:extLst>
            </p:cNvPr>
            <p:cNvSpPr txBox="1"/>
            <p:nvPr/>
          </p:nvSpPr>
          <p:spPr>
            <a:xfrm>
              <a:off x="561019" y="99435"/>
              <a:ext cx="4843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图像基本处理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3323A2BB-49C0-4747-9088-C4FFAA4FC1BE}"/>
                </a:ext>
              </a:extLst>
            </p:cNvPr>
            <p:cNvGrpSpPr/>
            <p:nvPr/>
          </p:nvGrpSpPr>
          <p:grpSpPr>
            <a:xfrm>
              <a:off x="-4764" y="142875"/>
              <a:ext cx="565783" cy="436341"/>
              <a:chOff x="-4764" y="142875"/>
              <a:chExt cx="565783" cy="43634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22209D0-0671-EB4D-A889-DC7F8FAA036B}"/>
                  </a:ext>
                </a:extLst>
              </p:cNvPr>
              <p:cNvSpPr/>
              <p:nvPr/>
            </p:nvSpPr>
            <p:spPr>
              <a:xfrm>
                <a:off x="442936" y="142875"/>
                <a:ext cx="118083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16B054F-F9CF-8E48-9030-8CCAFF520554}"/>
                  </a:ext>
                </a:extLst>
              </p:cNvPr>
              <p:cNvSpPr/>
              <p:nvPr/>
            </p:nvSpPr>
            <p:spPr>
              <a:xfrm>
                <a:off x="-4764" y="142875"/>
                <a:ext cx="360040" cy="43634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10" name="Pentagon 33">
            <a:extLst>
              <a:ext uri="{FF2B5EF4-FFF2-40B4-BE49-F238E27FC236}">
                <a16:creationId xmlns:a16="http://schemas.microsoft.com/office/drawing/2014/main" id="{9EF8DAF3-942D-4378-A07C-73055D9FE522}"/>
              </a:ext>
            </a:extLst>
          </p:cNvPr>
          <p:cNvSpPr/>
          <p:nvPr/>
        </p:nvSpPr>
        <p:spPr>
          <a:xfrm>
            <a:off x="1532831" y="1220757"/>
            <a:ext cx="640667" cy="38398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0" tIns="48216" rIns="96430" bIns="48216" rtlCol="0" anchor="ctr"/>
          <a:lstStyle/>
          <a:p>
            <a:pPr algn="ctr">
              <a:lnSpc>
                <a:spcPct val="120000"/>
              </a:lnSpc>
            </a:pPr>
            <a:endParaRPr lang="en-GB" sz="211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7333FBA8-87E1-4110-A516-EA9615A2CAB9}"/>
              </a:ext>
            </a:extLst>
          </p:cNvPr>
          <p:cNvSpPr/>
          <p:nvPr/>
        </p:nvSpPr>
        <p:spPr>
          <a:xfrm>
            <a:off x="2157521" y="1187085"/>
            <a:ext cx="10032494" cy="1894982"/>
          </a:xfrm>
          <a:prstGeom prst="rect">
            <a:avLst/>
          </a:prstGeom>
        </p:spPr>
        <p:txBody>
          <a:bodyPr wrap="square" lIns="96430" tIns="48216" rIns="96430" bIns="48216">
            <a:spAutoFit/>
          </a:bodyPr>
          <a:lstStyle/>
          <a:p>
            <a:pPr defTabSz="963930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用法：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I=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imread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('pic1.png');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gI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=rgb2gray(I);</a:t>
            </a:r>
          </a:p>
          <a:p>
            <a:pPr defTabSz="963930">
              <a:lnSpc>
                <a:spcPct val="120000"/>
              </a:lnSpc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</a:t>
            </a:r>
            <a:r>
              <a:rPr lang="pl-PL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 bI=im2bw(gI,0.5);</a:t>
            </a:r>
          </a:p>
          <a:p>
            <a:pPr defTabSz="963930">
              <a:lnSpc>
                <a:spcPct val="120000"/>
              </a:lnSpc>
            </a:pPr>
            <a:r>
              <a:rPr lang="pl-PL" altLang="zh-CN" sz="20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&gt;&gt; imshow(bI);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36FA33-F573-466D-AA68-75B30CB7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39" y="1425845"/>
            <a:ext cx="5376171" cy="47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heme/theme1.xml><?xml version="1.0" encoding="utf-8"?>
<a:theme xmlns:a="http://schemas.openxmlformats.org/drawingml/2006/main" name="1_自定义设计方案">
  <a:themeElements>
    <a:clrScheme name="自定义 3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DDD"/>
      </a:accent1>
      <a:accent2>
        <a:srgbClr val="00B0F2"/>
      </a:accent2>
      <a:accent3>
        <a:srgbClr val="007DDD"/>
      </a:accent3>
      <a:accent4>
        <a:srgbClr val="00B0F2"/>
      </a:accent4>
      <a:accent5>
        <a:srgbClr val="007DDD"/>
      </a:accent5>
      <a:accent6>
        <a:srgbClr val="00B0F2"/>
      </a:accent6>
      <a:hlink>
        <a:srgbClr val="007DDD"/>
      </a:hlink>
      <a:folHlink>
        <a:srgbClr val="00B0F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1076</Words>
  <Application>Microsoft Office PowerPoint</Application>
  <PresentationFormat>自定义</PresentationFormat>
  <Paragraphs>188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黑体</vt:lpstr>
      <vt:lpstr>Arial</vt:lpstr>
      <vt:lpstr>Calibri</vt:lpstr>
      <vt:lpstr>Calibri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/>
  <cp:keywords>tukuppt; tukppt</cp:keywords>
  <cp:lastModifiedBy/>
  <cp:revision>1</cp:revision>
  <dcterms:created xsi:type="dcterms:W3CDTF">2016-10-17T14:00:00Z</dcterms:created>
  <dcterms:modified xsi:type="dcterms:W3CDTF">2019-11-24T03:35:04Z</dcterms:modified>
  <cp:category>tukuppt</cp:category>
  <dc:identifier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